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42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8.jpg" ContentType="image/jpg"/>
  <Override PartName="/ppt/media/image49.jpg" ContentType="image/jpg"/>
  <Override PartName="/ppt/media/image53.jpg" ContentType="image/jpg"/>
  <Override PartName="/ppt/media/image54.jpg" ContentType="image/jpg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3"/>
  </p:notesMasterIdLst>
  <p:sldIdLst>
    <p:sldId id="256" r:id="rId2"/>
    <p:sldId id="257" r:id="rId3"/>
    <p:sldId id="326" r:id="rId4"/>
    <p:sldId id="258" r:id="rId5"/>
    <p:sldId id="325" r:id="rId6"/>
    <p:sldId id="260" r:id="rId7"/>
    <p:sldId id="261" r:id="rId8"/>
    <p:sldId id="285" r:id="rId9"/>
    <p:sldId id="286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02" r:id="rId31"/>
    <p:sldId id="303" r:id="rId32"/>
    <p:sldId id="304" r:id="rId33"/>
    <p:sldId id="306" r:id="rId34"/>
    <p:sldId id="307" r:id="rId35"/>
    <p:sldId id="308" r:id="rId36"/>
    <p:sldId id="309" r:id="rId37"/>
    <p:sldId id="311" r:id="rId38"/>
    <p:sldId id="310" r:id="rId39"/>
    <p:sldId id="312" r:id="rId40"/>
    <p:sldId id="313" r:id="rId41"/>
    <p:sldId id="314" r:id="rId42"/>
    <p:sldId id="315" r:id="rId43"/>
    <p:sldId id="316" r:id="rId44"/>
    <p:sldId id="317" r:id="rId45"/>
    <p:sldId id="322" r:id="rId46"/>
    <p:sldId id="318" r:id="rId47"/>
    <p:sldId id="323" r:id="rId48"/>
    <p:sldId id="319" r:id="rId49"/>
    <p:sldId id="324" r:id="rId50"/>
    <p:sldId id="320" r:id="rId51"/>
    <p:sldId id="32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164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92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497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4.jpeg"/><Relationship Id="rId4" Type="http://schemas.openxmlformats.org/officeDocument/2006/relationships/image" Target="../media/image6.jp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7.png"/><Relationship Id="rId4" Type="http://schemas.openxmlformats.org/officeDocument/2006/relationships/image" Target="../media/image5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7.png"/><Relationship Id="rId4" Type="http://schemas.openxmlformats.org/officeDocument/2006/relationships/image" Target="../media/image5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tft/activ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Visualization Fundamentals Pt. </a:t>
            </a:r>
            <a:r>
              <a:rPr lang="en-US"/>
              <a:t>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927763" y="5230091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CAD/CAM, building cars, planes, chips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3D, animation, </a:t>
            </a:r>
            <a:r>
              <a:rPr lang="en-US" sz="2400" dirty="0" err="1">
                <a:ea typeface="Arial"/>
                <a:cs typeface="Arial"/>
                <a:sym typeface="Arial"/>
              </a:rPr>
              <a:t>edu</a:t>
            </a:r>
            <a:r>
              <a:rPr lang="en-US" sz="2400" dirty="0">
                <a:ea typeface="Arial"/>
                <a:cs typeface="Arial"/>
                <a:sym typeface="Arial"/>
              </a:rPr>
              <a:t>, medicine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 descr="earlyWorkS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164" y="886692"/>
            <a:ext cx="5621671" cy="429035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0DAF68B-A7D1-A53B-B23E-7A5FEEC7AF7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1970s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536" y="967696"/>
            <a:ext cx="3098847" cy="352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Screen Shot 2015-01-13 at 10.57.21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3282" y="909782"/>
            <a:ext cx="4369955" cy="363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3733800" y="5128304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Scientific visualization, physical phenomena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photorealism, entertainment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F247B9C0-88C5-AAE3-A9F5-FB3D85AA678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1980s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382" y="789709"/>
            <a:ext cx="57912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789218" y="5256181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Information visualization, storytelling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online spaces, interaction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D9EA755-699A-A78D-BC23-0FFA5AB13DF5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1990s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345" y="786936"/>
            <a:ext cx="7010400" cy="445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872345" y="5240898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Coordination across multiple views, interaction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sensemaking, provenance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C6CD6DFC-7037-F11D-20D0-ECDF0D55ED04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2000s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4038601" y="2265912"/>
            <a:ext cx="6948053" cy="3891739"/>
            <a:chOff x="1926055" y="1447800"/>
            <a:chExt cx="5904257" cy="3032758"/>
          </a:xfrm>
        </p:grpSpPr>
        <p:pic>
          <p:nvPicPr>
            <p:cNvPr id="171" name="Google Shape;17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2" name="Google Shape;172;p23" descr="earlyWorkStati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26058" y="1447800"/>
              <a:ext cx="1198142" cy="914399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3" name="Google Shape;173;p23" descr="http://deitchman.com/mcneillslides/images/Lascaux-hunters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26055" y="2611597"/>
              <a:ext cx="1197864" cy="1868961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4" name="Google Shape;174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5" name="Google Shape;175;p23" descr="Screen Shot 2015-01-13 at 10.57.21 PM.png"/>
            <p:cNvPicPr preferRelativeResize="0"/>
            <p:nvPr/>
          </p:nvPicPr>
          <p:blipFill rotWithShape="1">
            <a:blip r:embed="rId7">
              <a:alphaModFix/>
            </a:blip>
            <a:srcRect l="1508" t="2094" r="1294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6" name="Google Shape;176;p23" descr="C:\download\Winzip\orb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52800" y="1447800"/>
              <a:ext cx="2219874" cy="129172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2160BBA-F98B-C2F2-8C73-9BC84110AE62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Discussion: what are they all trying to do?</a:t>
            </a:r>
          </a:p>
        </p:txBody>
      </p:sp>
      <p:pic>
        <p:nvPicPr>
          <p:cNvPr id="5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5443684-4640-D486-49EB-B85E40E0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31" y="460991"/>
            <a:ext cx="3924253" cy="16575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E9C767F3-0ECB-7F0D-154A-967615DE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71" y="511795"/>
            <a:ext cx="2935016" cy="160508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71114" y="151014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4066314" y="97674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21278" y="164984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5" name="Google Shape;185;p24"/>
          <p:cNvGrpSpPr/>
          <p:nvPr/>
        </p:nvGrpSpPr>
        <p:grpSpPr>
          <a:xfrm>
            <a:off x="5704612" y="1649844"/>
            <a:ext cx="2233084" cy="1672167"/>
            <a:chOff x="3238498" y="1968500"/>
            <a:chExt cx="2233084" cy="1672167"/>
          </a:xfrm>
        </p:grpSpPr>
        <p:pic>
          <p:nvPicPr>
            <p:cNvPr id="186" name="Google Shape;186;p24" descr="human-computer-interaction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1714" y="976743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8CC1E95-D4A9-6C1F-B6B8-E44E698B8FA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Visualization helps shape </a:t>
            </a:r>
            <a:r>
              <a:rPr lang="en-US" i="1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  <a:endParaRPr lang="en-US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76250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6248400" y="1870364"/>
            <a:ext cx="5690681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are exposed to huge amounts of information all the time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 much, in fact, that we can’t process it all fast enough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050B07F-3217-BACE-E155-43FCEC8115F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Information overload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34686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6248400" y="1828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To cope, we construct </a:t>
            </a:r>
            <a:r>
              <a:rPr lang="en-US" sz="2400" b="1" dirty="0">
                <a:ea typeface="Arial"/>
                <a:cs typeface="Arial"/>
                <a:sym typeface="Arial"/>
              </a:rPr>
              <a:t>mental models: </a:t>
            </a:r>
            <a:r>
              <a:rPr lang="en-US" sz="2400" dirty="0">
                <a:ea typeface="Arial"/>
                <a:cs typeface="Arial"/>
                <a:sym typeface="Arial"/>
              </a:rPr>
              <a:t>abstracted, simplified versions of the world that are more manageable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3108">
            <a:off x="6479096" y="2768039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EC0E063-8BC0-1476-EBD7-26CA304EBAA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8" y="1733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519057" y="762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1: Connect all 9 dots using only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6186057" y="2209800"/>
            <a:ext cx="2819400" cy="2819400"/>
            <a:chOff x="3124200" y="2590800"/>
            <a:chExt cx="2819400" cy="2819400"/>
          </a:xfrm>
        </p:grpSpPr>
        <p:cxnSp>
          <p:nvCxnSpPr>
            <p:cNvPr id="212" name="Google Shape;212;p27"/>
            <p:cNvCxnSpPr/>
            <p:nvPr/>
          </p:nvCxnSpPr>
          <p:spPr>
            <a:xfrm>
              <a:off x="31242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7"/>
            <p:cNvCxnSpPr/>
            <p:nvPr/>
          </p:nvCxnSpPr>
          <p:spPr>
            <a:xfrm>
              <a:off x="59436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7"/>
            <p:cNvCxnSpPr/>
            <p:nvPr/>
          </p:nvCxnSpPr>
          <p:spPr>
            <a:xfrm>
              <a:off x="3124200" y="5410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7"/>
            <p:cNvCxnSpPr/>
            <p:nvPr/>
          </p:nvCxnSpPr>
          <p:spPr>
            <a:xfrm rot="10800000">
              <a:off x="4572000" y="2590800"/>
              <a:ext cx="13716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7"/>
            <p:cNvCxnSpPr/>
            <p:nvPr/>
          </p:nvCxnSpPr>
          <p:spPr>
            <a:xfrm rot="10800000">
              <a:off x="4572000" y="2590800"/>
              <a:ext cx="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27"/>
          <p:cNvGrpSpPr/>
          <p:nvPr/>
        </p:nvGrpSpPr>
        <p:grpSpPr>
          <a:xfrm>
            <a:off x="6186057" y="2209800"/>
            <a:ext cx="2819400" cy="2819400"/>
            <a:chOff x="3429000" y="2209800"/>
            <a:chExt cx="2819400" cy="2819400"/>
          </a:xfrm>
        </p:grpSpPr>
        <p:cxnSp>
          <p:nvCxnSpPr>
            <p:cNvPr id="218" name="Google Shape;218;p27"/>
            <p:cNvCxnSpPr/>
            <p:nvPr/>
          </p:nvCxnSpPr>
          <p:spPr>
            <a:xfrm>
              <a:off x="34290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484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7"/>
            <p:cNvCxnSpPr/>
            <p:nvPr/>
          </p:nvCxnSpPr>
          <p:spPr>
            <a:xfrm>
              <a:off x="3429000" y="5029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7"/>
            <p:cNvCxnSpPr/>
            <p:nvPr/>
          </p:nvCxnSpPr>
          <p:spPr>
            <a:xfrm rot="10800000">
              <a:off x="3429000" y="22098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7"/>
            <p:cNvCxnSpPr/>
            <p:nvPr/>
          </p:nvCxnSpPr>
          <p:spPr>
            <a:xfrm rot="10800000" flipH="1">
              <a:off x="4876800" y="2209800"/>
              <a:ext cx="137160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3" name="Google Shape;223;p27"/>
          <p:cNvGrpSpPr/>
          <p:nvPr/>
        </p:nvGrpSpPr>
        <p:grpSpPr>
          <a:xfrm>
            <a:off x="6186057" y="2209800"/>
            <a:ext cx="2819400" cy="2819400"/>
            <a:chOff x="4191000" y="2590800"/>
            <a:chExt cx="2819400" cy="2819400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4191000" y="2590800"/>
              <a:ext cx="2819400" cy="2819400"/>
              <a:chOff x="3429000" y="2209800"/>
              <a:chExt cx="2819400" cy="2819400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3429000" y="2209800"/>
                <a:ext cx="0" cy="2819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3429000" y="50292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 rot="10800000">
                <a:off x="3429000" y="22098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28" name="Google Shape;228;p27"/>
            <p:cNvCxnSpPr/>
            <p:nvPr/>
          </p:nvCxnSpPr>
          <p:spPr>
            <a:xfrm rot="10800000">
              <a:off x="4191000" y="39624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A8CC275-61D4-2655-2123-9D839EA12B8D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7" y="1754776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3519056" y="782778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2: Connect all 9 dots using 4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6109856" y="2154378"/>
            <a:ext cx="4267200" cy="4114800"/>
            <a:chOff x="3048000" y="2514600"/>
            <a:chExt cx="4267200" cy="4114800"/>
          </a:xfrm>
        </p:grpSpPr>
        <p:cxnSp>
          <p:nvCxnSpPr>
            <p:cNvPr id="237" name="Google Shape;237;p28"/>
            <p:cNvCxnSpPr/>
            <p:nvPr/>
          </p:nvCxnSpPr>
          <p:spPr>
            <a:xfrm rot="10800000" flipH="1">
              <a:off x="3048000" y="2514600"/>
              <a:ext cx="4267200" cy="4114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8"/>
            <p:cNvCxnSpPr/>
            <p:nvPr/>
          </p:nvCxnSpPr>
          <p:spPr>
            <a:xfrm>
              <a:off x="3124200" y="2590800"/>
              <a:ext cx="281940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 flipH="1">
              <a:off x="3124200" y="2514600"/>
              <a:ext cx="4191000" cy="76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 flipH="1">
              <a:off x="3048000" y="2590800"/>
              <a:ext cx="76200" cy="4038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B1053C3-70E2-6663-1D78-0BEE430CE28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quick history lesson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models: how we process information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building blocks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62" y="175477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519061" y="78278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3: Connect all 9 dots using 3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3442861" y="1697180"/>
            <a:ext cx="8686800" cy="3962400"/>
            <a:chOff x="381000" y="2057400"/>
            <a:chExt cx="8686800" cy="3962400"/>
          </a:xfrm>
        </p:grpSpPr>
        <p:cxnSp>
          <p:nvCxnSpPr>
            <p:cNvPr id="249" name="Google Shape;249;p29"/>
            <p:cNvCxnSpPr/>
            <p:nvPr/>
          </p:nvCxnSpPr>
          <p:spPr>
            <a:xfrm>
              <a:off x="381000" y="2057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29"/>
            <p:cNvCxnSpPr/>
            <p:nvPr/>
          </p:nvCxnSpPr>
          <p:spPr>
            <a:xfrm rot="10800000" flipH="1">
              <a:off x="457200" y="3352800"/>
              <a:ext cx="8534400" cy="1371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457200" y="4724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1686F83-6D02-BBAA-818B-5F4B02F2FCC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7" y="1740919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505206" y="768921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4: Connect all 9 dots using 1 straight line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6" y="1378521"/>
            <a:ext cx="5029200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6578" y="1302321"/>
            <a:ext cx="3546028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854BD85-D742-DB75-EEF7-CC0382E8E6D6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14" y="817407"/>
            <a:ext cx="5386453" cy="518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809514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228113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 rot="-10027351">
            <a:off x="5894641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395A0B3-1A83-F1DC-AE9E-604BAA3CCC1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Models: a Sketch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664" y="4298963"/>
            <a:ext cx="6457950" cy="142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51905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1. We tend to see what we expect to see</a:t>
            </a:r>
            <a:endParaRPr dirty="0">
              <a:latin typeface="+mn-l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3519058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built from prior experience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expect new input to “fit” the existing model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Updates are </a:t>
            </a:r>
            <a:r>
              <a:rPr lang="en-US" sz="2400" b="1" dirty="0">
                <a:ea typeface="Arial"/>
                <a:cs typeface="Arial"/>
                <a:sym typeface="Arial"/>
              </a:rPr>
              <a:t>expensive</a:t>
            </a:r>
            <a:r>
              <a:rPr lang="en-US" sz="2400" dirty="0">
                <a:ea typeface="Arial"/>
                <a:cs typeface="Arial"/>
                <a:sym typeface="Arial"/>
              </a:rPr>
              <a:t>: given input that almost fits, we’ll distort information to avoid re-fitting the model</a:t>
            </a:r>
            <a:endParaRPr sz="2400" b="1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Expectation</a:t>
            </a:r>
            <a:r>
              <a:rPr lang="en-US" sz="2400" dirty="0">
                <a:ea typeface="Arial"/>
                <a:cs typeface="Arial"/>
                <a:sym typeface="Arial"/>
              </a:rPr>
              <a:t> is at least as strong as perception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759039" y="5340930"/>
            <a:ext cx="4191000" cy="76200"/>
            <a:chOff x="2057400" y="4038600"/>
            <a:chExt cx="4191000" cy="76200"/>
          </a:xfrm>
        </p:grpSpPr>
        <p:cxnSp>
          <p:nvCxnSpPr>
            <p:cNvPr id="278" name="Google Shape;278;p32"/>
            <p:cNvCxnSpPr/>
            <p:nvPr/>
          </p:nvCxnSpPr>
          <p:spPr>
            <a:xfrm rot="10800000" flipH="1">
              <a:off x="20574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32"/>
            <p:cNvCxnSpPr/>
            <p:nvPr/>
          </p:nvCxnSpPr>
          <p:spPr>
            <a:xfrm rot="10800000" flipH="1">
              <a:off x="3886200" y="4038600"/>
              <a:ext cx="2286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32"/>
            <p:cNvCxnSpPr/>
            <p:nvPr/>
          </p:nvCxnSpPr>
          <p:spPr>
            <a:xfrm rot="10800000" flipH="1">
              <a:off x="57150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E94598F-3EC1-6A28-B5A6-D4D3E0727D3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t="14706" b="18277"/>
          <a:stretch/>
        </p:blipFill>
        <p:spPr>
          <a:xfrm>
            <a:off x="4377604" y="2233411"/>
            <a:ext cx="6429375" cy="345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546766" y="25631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2. Mental models form quickly, &amp; update slowly</a:t>
            </a:r>
            <a:endParaRPr sz="324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3546766" y="162791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“First impressions matter”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Early information can have the highest impact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order in which we present pieces of information can shape how a person understands the whole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Once a mental model is formed, it takes effort to alter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F90FFA3-D3B1-DE8C-A0CD-789099D1510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t="5367" b="11835"/>
          <a:stretch/>
        </p:blipFill>
        <p:spPr>
          <a:xfrm>
            <a:off x="5043062" y="2141149"/>
            <a:ext cx="4886325" cy="426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4"/>
          <p:cNvGrpSpPr/>
          <p:nvPr/>
        </p:nvGrpSpPr>
        <p:grpSpPr>
          <a:xfrm>
            <a:off x="5805061" y="2427304"/>
            <a:ext cx="914400" cy="1283068"/>
            <a:chOff x="2743200" y="2057400"/>
            <a:chExt cx="914400" cy="1283068"/>
          </a:xfrm>
        </p:grpSpPr>
        <p:sp>
          <p:nvSpPr>
            <p:cNvPr id="294" name="Google Shape;294;p34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3519061" y="46412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3. New information gets incorporated </a:t>
            </a:r>
            <a:b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    into the existing model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3519061" y="168332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Integrating competing perspectives is challenging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Switching between multiple perspectives is also difficult (visually or mentally)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Tricky part</a:t>
            </a:r>
            <a:r>
              <a:rPr lang="en-US" sz="2400" dirty="0">
                <a:ea typeface="Arial"/>
                <a:cs typeface="Arial"/>
                <a:sym typeface="Arial"/>
              </a:rPr>
              <a:t>: real-world problem often require such perspective switching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980CFB0-94C1-0CD0-9443-D187F7B268FE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156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491355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380673" y="3971509"/>
            <a:ext cx="11464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Blur size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128px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64px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32px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16px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3FD1EC1-6C37-E3B2-BC9E-20B0DAD1A3DC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3546771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35467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Longer exposure to ambiguous data makes people </a:t>
            </a:r>
            <a:r>
              <a:rPr lang="en-US" sz="2400" b="1" dirty="0">
                <a:ea typeface="Arial"/>
                <a:cs typeface="Arial"/>
                <a:sym typeface="Arial"/>
              </a:rPr>
              <a:t>more confident </a:t>
            </a:r>
            <a:r>
              <a:rPr lang="en-US" sz="2400" dirty="0">
                <a:ea typeface="Arial"/>
                <a:cs typeface="Arial"/>
                <a:sym typeface="Arial"/>
              </a:rPr>
              <a:t>in their initial model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true even if new data presents strong evidence that their model is </a:t>
            </a:r>
            <a:r>
              <a:rPr lang="en-US" sz="2400" b="1" dirty="0">
                <a:ea typeface="Arial"/>
                <a:cs typeface="Arial"/>
                <a:sym typeface="Arial"/>
              </a:rPr>
              <a:t>wrong</a:t>
            </a:r>
            <a:r>
              <a:rPr lang="en-US" sz="2400" dirty="0">
                <a:ea typeface="Arial"/>
                <a:cs typeface="Arial"/>
                <a:sym typeface="Arial"/>
              </a:rPr>
              <a:t>!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Important: need to be intentional when we design, because incremental information can be </a:t>
            </a:r>
            <a:r>
              <a:rPr lang="en-US" sz="2400" b="1" dirty="0">
                <a:ea typeface="Arial"/>
                <a:cs typeface="Arial"/>
                <a:sym typeface="Arial"/>
              </a:rPr>
              <a:t>misleading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64E7274A-6003-1953-0707-F7E859D2021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3532911" y="346365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25729" indent="-11429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good: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Well-tuned mental models let us process information quickly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Frees up more processing power to synthesize information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bad: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People (esp. experts) tend not to notice information that contradicts their mental model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“fresh pair of eyes” can be beneficial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ugly: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unavoidable: everyone has them, and they’re all different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Key:</a:t>
            </a:r>
            <a:r>
              <a:rPr lang="en-US" sz="2400" dirty="0">
                <a:ea typeface="Arial"/>
                <a:cs typeface="Arial"/>
                <a:sym typeface="Arial"/>
              </a:rPr>
              <a:t> be aware of how mental models form, how they shape perception, and how to support (or challenge) them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0305E3B6-892E-37E6-D911-8E67520E7FC7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3508666" y="35675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 what do we have to work with?</a:t>
            </a:r>
            <a:endParaRPr sz="2800" i="1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8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842166" y="1967349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537366" y="1433948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8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175664" y="2107049"/>
            <a:ext cx="2233084" cy="167216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Do you see posts on Moodle?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Did you join the class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r>
              <a:rPr lang="en-US" sz="2400" dirty="0">
                <a:ea typeface="Arial"/>
                <a:cs typeface="Arial"/>
                <a:sym typeface="Arial"/>
              </a:rPr>
              <a:t>?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Did you submit lab01 with your group?</a:t>
            </a:r>
          </a:p>
        </p:txBody>
      </p:sp>
    </p:spTree>
    <p:extLst>
      <p:ext uri="{BB962C8B-B14F-4D97-AF65-F5344CB8AC3E}">
        <p14:creationId xmlns:p14="http://schemas.microsoft.com/office/powerpoint/2010/main" val="93880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506C2561-4ECE-01F4-C257-80FCCA40CEB1}"/>
              </a:ext>
            </a:extLst>
          </p:cNvPr>
          <p:cNvGrpSpPr/>
          <p:nvPr/>
        </p:nvGrpSpPr>
        <p:grpSpPr>
          <a:xfrm>
            <a:off x="3469734" y="2796209"/>
            <a:ext cx="6029325" cy="3046730"/>
            <a:chOff x="328969" y="2743200"/>
            <a:chExt cx="6029325" cy="304673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B6AEEB-3F88-E0A6-79CD-C57C3A1428E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969" y="2957510"/>
              <a:ext cx="3358506" cy="283237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9DAC1DA-34F8-15CF-CE94-2015797A661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743200"/>
              <a:ext cx="2776728" cy="2758440"/>
            </a:xfrm>
            <a:prstGeom prst="rect">
              <a:avLst/>
            </a:prstGeom>
          </p:spPr>
        </p:pic>
      </p:grpSp>
      <p:pic>
        <p:nvPicPr>
          <p:cNvPr id="7" name="object 7">
            <a:extLst>
              <a:ext uri="{FF2B5EF4-FFF2-40B4-BE49-F238E27FC236}">
                <a16:creationId xmlns:a16="http://schemas.microsoft.com/office/drawing/2014/main" id="{C1A3EBB9-AE89-E25B-E777-EBB8A0AE666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0220" y="2948609"/>
            <a:ext cx="1988745" cy="25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Value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3860084A-75D8-0A39-106C-1B33CC9D019D}"/>
              </a:ext>
            </a:extLst>
          </p:cNvPr>
          <p:cNvGrpSpPr/>
          <p:nvPr/>
        </p:nvGrpSpPr>
        <p:grpSpPr>
          <a:xfrm>
            <a:off x="4691269" y="2597978"/>
            <a:ext cx="7016473" cy="3802822"/>
            <a:chOff x="749300" y="2730500"/>
            <a:chExt cx="7645400" cy="38354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CC08693-888B-E9E6-1EBA-079F51DBC8F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2743199"/>
              <a:ext cx="7620000" cy="3809999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4E13142-1F9A-01D4-2DB3-92E9EE1C6D5C}"/>
                </a:ext>
              </a:extLst>
            </p:cNvPr>
            <p:cNvSpPr/>
            <p:nvPr/>
          </p:nvSpPr>
          <p:spPr>
            <a:xfrm>
              <a:off x="755650" y="2736850"/>
              <a:ext cx="7632700" cy="3822700"/>
            </a:xfrm>
            <a:custGeom>
              <a:avLst/>
              <a:gdLst/>
              <a:ahLst/>
              <a:cxnLst/>
              <a:rect l="l" t="t" r="r" b="b"/>
              <a:pathLst>
                <a:path w="7632700" h="3822700">
                  <a:moveTo>
                    <a:pt x="0" y="0"/>
                  </a:moveTo>
                  <a:lnTo>
                    <a:pt x="7632699" y="0"/>
                  </a:lnTo>
                  <a:lnTo>
                    <a:pt x="7632699" y="3822699"/>
                  </a:lnTo>
                  <a:lnTo>
                    <a:pt x="0" y="3822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Preparing for labs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Our labs will be run using Tableau, a drag-and-drop visualization tool suite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for Teaching has donated license keys (good for one year) for everyone enrolled in this course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Instructions for downloading are on the next slide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me, or come to office hours</a:t>
            </a:r>
            <a:endParaRPr sz="2400" dirty="0"/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341742" y="2861187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5916" y="272942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5285488" y="2976841"/>
            <a:ext cx="4100638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experiment. Pair up with 2 other people for the next activity and find a spot on the board. </a:t>
            </a:r>
          </a:p>
        </p:txBody>
      </p:sp>
    </p:spTree>
    <p:extLst>
      <p:ext uri="{BB962C8B-B14F-4D97-AF65-F5344CB8AC3E}">
        <p14:creationId xmlns:p14="http://schemas.microsoft.com/office/powerpoint/2010/main" val="213840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3102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951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Name?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27599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226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FB5D66-6B0C-E446-D3E2-A5F9BAEDF91A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0228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862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4F81EF-929C-E044-3F31-B96DE92DB3D9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Season?</a:t>
            </a:r>
          </a:p>
        </p:txBody>
      </p:sp>
    </p:spTree>
    <p:extLst>
      <p:ext uri="{BB962C8B-B14F-4D97-AF65-F5344CB8AC3E}">
        <p14:creationId xmlns:p14="http://schemas.microsoft.com/office/powerpoint/2010/main" val="986744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045158-63BC-3A17-0A45-F3D0E1F2FEA4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44938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7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0AF07-C10C-CC28-1122-AC889276E140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Price?</a:t>
            </a:r>
          </a:p>
        </p:txBody>
      </p:sp>
    </p:spTree>
    <p:extLst>
      <p:ext uri="{BB962C8B-B14F-4D97-AF65-F5344CB8AC3E}">
        <p14:creationId xmlns:p14="http://schemas.microsoft.com/office/powerpoint/2010/main" val="263632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Preparing for labs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1468582"/>
            <a:ext cx="8229600" cy="43364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Download the latest version of Tableau Desktop and Tableau Prep Builder: </a:t>
            </a:r>
            <a:r>
              <a:rPr lang="en-US" sz="2400" b="0" i="0" dirty="0">
                <a:effectLst/>
                <a:hlinkClick r:id="rId3"/>
              </a:rPr>
              <a:t>https://www.tableau.com/tft/activation</a:t>
            </a:r>
            <a:r>
              <a:rPr lang="en-US" sz="2400" b="0" i="0" dirty="0">
                <a:effectLst/>
              </a:rPr>
              <a:t>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Click on the link above and select “Download Tableau Desktop” and “Download Tableau Prep Builder”. On the form, enter your school email address for Business E-mail and enter the name of your school for Organization.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Activate with your product key:  TCR8-EF41-95B0-0D5E-FFAE 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Already have a copy of Tableau Desktop installed? Update your license in the application: Help menu → Manage Product Keys</a:t>
            </a:r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509" y="145472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84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0274-4ED0-D135-F875-A6CAA9B9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800" dirty="0"/>
              <a:t>Work with 2 other people. Be prepared to share your work with the class. </a:t>
            </a:r>
          </a:p>
          <a:p>
            <a:endParaRPr lang="en-US" sz="2800" dirty="0"/>
          </a:p>
          <a:p>
            <a:r>
              <a:rPr lang="en-US" sz="2800" dirty="0"/>
              <a:t>Find a data visualization you think is interesting</a:t>
            </a:r>
          </a:p>
          <a:p>
            <a:pPr lvl="1"/>
            <a:r>
              <a:rPr lang="en-US" sz="2400" dirty="0"/>
              <a:t>Some ideas: New sites, government sites, Tableau, </a:t>
            </a:r>
            <a:r>
              <a:rPr lang="en-US" sz="2400" dirty="0" err="1"/>
              <a:t>massvis.mit.edu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Write down what you chose on the board so we don’t get repeats! </a:t>
            </a:r>
          </a:p>
          <a:p>
            <a:endParaRPr lang="en-US" sz="2800" dirty="0"/>
          </a:p>
          <a:p>
            <a:r>
              <a:rPr lang="en-US" sz="2800" dirty="0"/>
              <a:t>Identify the following:</a:t>
            </a:r>
          </a:p>
          <a:p>
            <a:pPr lvl="1"/>
            <a:r>
              <a:rPr lang="en-US" sz="2400" dirty="0"/>
              <a:t>What is the data that’s being visualized? </a:t>
            </a:r>
          </a:p>
          <a:p>
            <a:pPr lvl="1"/>
            <a:r>
              <a:rPr lang="en-US" sz="2400" dirty="0"/>
              <a:t>Where did the data come from?</a:t>
            </a:r>
          </a:p>
          <a:p>
            <a:pPr lvl="1"/>
            <a:r>
              <a:rPr lang="en-US" sz="2400" dirty="0"/>
              <a:t>What marks and channels are used in the visualization?</a:t>
            </a:r>
          </a:p>
          <a:p>
            <a:pPr lvl="1"/>
            <a:r>
              <a:rPr lang="en-US" sz="2400" dirty="0"/>
              <a:t>What data dimensions do the marks and channels represent? </a:t>
            </a:r>
          </a:p>
          <a:p>
            <a:pPr lvl="1"/>
            <a:r>
              <a:rPr lang="en-US" sz="2400" dirty="0"/>
              <a:t>What do you learn from looking at the visualization?</a:t>
            </a:r>
          </a:p>
          <a:p>
            <a:pPr lvl="1"/>
            <a:r>
              <a:rPr lang="en-US" sz="2400" dirty="0"/>
              <a:t>What additional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4309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15,000BC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 descr="http://deitchman.com/mcneillslides/images/Lascaux-hunter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1038" y="791307"/>
            <a:ext cx="3429000" cy="527538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5" name="Google Shape;125;p17"/>
          <p:cNvSpPr txBox="1"/>
          <p:nvPr/>
        </p:nvSpPr>
        <p:spPr>
          <a:xfrm>
            <a:off x="8001001" y="6581002"/>
            <a:ext cx="26670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15,000 BC. 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Laxcaux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France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Oldest known attempt to show changing values graphically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Inclinations of the planetary orbits over time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 descr="C:\download\Winzip\or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106" y="1262383"/>
            <a:ext cx="4850538" cy="299701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900s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Florence Nightingale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Statistician, early adopter of visualization, founder of modern nursing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Used this visualization to argue for better sanitary practices 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E7097FE-9DB5-93D4-0DAB-DD7DEBD4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01" y="530126"/>
            <a:ext cx="7730044" cy="42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7135091" y="6488668"/>
            <a:ext cx="612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Florence_Nightingale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6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500" y="4217161"/>
            <a:ext cx="8233428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W.E.B. Du Bois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Sociologist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”Data Portraits” were displayed at the Paris Exposition in 1900 to challenge norms and show how Black folks fit into American progress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3089564" y="6488668"/>
            <a:ext cx="10169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www.wbur.org</a:t>
            </a:r>
            <a:r>
              <a:rPr lang="en-US" dirty="0"/>
              <a:t>/news/2019/02/21/web-du-</a:t>
            </a:r>
            <a:r>
              <a:rPr lang="en-US" dirty="0" err="1"/>
              <a:t>bois</a:t>
            </a:r>
            <a:r>
              <a:rPr lang="en-US" dirty="0"/>
              <a:t>-infographics-humanity-</a:t>
            </a:r>
            <a:r>
              <a:rPr lang="en-US" dirty="0" err="1"/>
              <a:t>african</a:t>
            </a:r>
            <a:r>
              <a:rPr lang="en-US" dirty="0"/>
              <a:t>-</a:t>
            </a:r>
            <a:r>
              <a:rPr lang="en-US" dirty="0" err="1"/>
              <a:t>american</a:t>
            </a:r>
            <a:endParaRPr lang="en-US" dirty="0"/>
          </a:p>
        </p:txBody>
      </p:sp>
      <p:pic>
        <p:nvPicPr>
          <p:cNvPr id="2050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75C4B6B-B4BE-EE60-621C-FC59F406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24" y="401647"/>
            <a:ext cx="8462684" cy="357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92982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1509</Words>
  <Application>Microsoft Macintosh PowerPoint</Application>
  <PresentationFormat>Widescreen</PresentationFormat>
  <Paragraphs>262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Visualization Fundamentals Pt. 1</vt:lpstr>
      <vt:lpstr>Plan for Today</vt:lpstr>
      <vt:lpstr>Checking in </vt:lpstr>
      <vt:lpstr>Preparing for labs</vt:lpstr>
      <vt:lpstr>Preparing for labs</vt:lpstr>
      <vt:lpstr>(Incomplete) History of Visualization: 15,000BC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4. Initial exposure interferes with      accurate perception</vt:lpstr>
      <vt:lpstr>PowerPoint Presentation</vt:lpstr>
      <vt:lpstr>So what do we have to work with?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Try it out!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22</cp:revision>
  <dcterms:created xsi:type="dcterms:W3CDTF">2023-08-03T18:49:17Z</dcterms:created>
  <dcterms:modified xsi:type="dcterms:W3CDTF">2024-09-09T12:05:44Z</dcterms:modified>
</cp:coreProperties>
</file>